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4" r:id="rId10"/>
    <p:sldId id="266" r:id="rId11"/>
    <p:sldId id="271" r:id="rId12"/>
    <p:sldId id="272" r:id="rId13"/>
    <p:sldId id="273" r:id="rId14"/>
    <p:sldId id="274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F41C7D-1689-46CC-A502-BEE7AD74B2F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6E9E1C-7247-4780-BA56-05963DCB591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Investigations of cross-channel interference on a stereo </a:t>
            </a:r>
            <a:r>
              <a:rPr lang="en-AU" dirty="0" err="1" smtClean="0"/>
              <a:t>SuperDARN</a:t>
            </a:r>
            <a:r>
              <a:rPr lang="en-AU" dirty="0" smtClean="0"/>
              <a:t> radar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284984"/>
            <a:ext cx="6498386" cy="216024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v-SE" dirty="0" smtClean="0"/>
              <a:t>A. McDonald </a:t>
            </a:r>
            <a:r>
              <a:rPr lang="sv-SE" dirty="0"/>
              <a:t>(1), </a:t>
            </a:r>
            <a:r>
              <a:rPr lang="sv-SE" dirty="0" smtClean="0"/>
              <a:t> J</a:t>
            </a:r>
            <a:r>
              <a:rPr lang="sv-SE" dirty="0"/>
              <a:t>. Devlin (2</a:t>
            </a:r>
            <a:r>
              <a:rPr lang="sv-SE" dirty="0" smtClean="0"/>
              <a:t>).</a:t>
            </a:r>
          </a:p>
          <a:p>
            <a:pPr algn="l"/>
            <a:endParaRPr lang="sv-SE" dirty="0"/>
          </a:p>
          <a:p>
            <a:pPr algn="l"/>
            <a:r>
              <a:rPr lang="en-AU" dirty="0" smtClean="0"/>
              <a:t>(1) Department </a:t>
            </a:r>
            <a:r>
              <a:rPr lang="en-AU" dirty="0"/>
              <a:t>of Physics, La Trobe University, Victoria, </a:t>
            </a:r>
            <a:r>
              <a:rPr lang="en-AU" dirty="0" smtClean="0"/>
              <a:t>Australia</a:t>
            </a:r>
          </a:p>
          <a:p>
            <a:pPr algn="l"/>
            <a:endParaRPr lang="en-AU" dirty="0"/>
          </a:p>
          <a:p>
            <a:pPr algn="l"/>
            <a:r>
              <a:rPr lang="en-AU" dirty="0"/>
              <a:t>(2) Department of Electronic Engineering, La Trobe University, Victoria, Australia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00912.00-12.vel.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197644" cy="5147711"/>
          </a:xfrm>
          <a:prstGeom prst="rect">
            <a:avLst/>
          </a:prstGeom>
        </p:spPr>
      </p:pic>
      <p:pic>
        <p:nvPicPr>
          <p:cNvPr id="4" name="Picture 3" descr="20100912.00-12.vel.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4158896" cy="5157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98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Velocity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764704"/>
            <a:ext cx="348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Excluding velocities  &lt; | 100 m/s |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24736" cy="50632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Frequency bands </a:t>
            </a:r>
            <a:r>
              <a:rPr lang="en-AU" sz="2800" dirty="0" err="1" smtClean="0"/>
              <a:t>vs</a:t>
            </a:r>
            <a:r>
              <a:rPr lang="en-AU" sz="2800" dirty="0" smtClean="0"/>
              <a:t> fixed frequencies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764704"/>
            <a:ext cx="7991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In the original mode, the selected frequencies were rigidly fixed, </a:t>
            </a:r>
          </a:p>
          <a:p>
            <a:r>
              <a:rPr lang="en-AU" dirty="0" smtClean="0"/>
              <a:t>by-passing </a:t>
            </a:r>
            <a:r>
              <a:rPr lang="en-AU" dirty="0" smtClean="0"/>
              <a:t>the clear frequency search in the radar operating system. </a:t>
            </a:r>
          </a:p>
          <a:p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The effect on cross-channel interference of re-instating frequency bands of </a:t>
            </a:r>
          </a:p>
          <a:p>
            <a:r>
              <a:rPr lang="en-AU" dirty="0" smtClean="0"/>
              <a:t>non-zero width was also investigated.</a:t>
            </a:r>
            <a:endParaRPr lang="en-US" dirty="0"/>
          </a:p>
        </p:txBody>
      </p:sp>
      <p:pic>
        <p:nvPicPr>
          <p:cNvPr id="4" name="Picture 3" descr="20110504.06-18u.h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3337527" cy="4365104"/>
          </a:xfrm>
          <a:prstGeom prst="rect">
            <a:avLst/>
          </a:prstGeom>
        </p:spPr>
      </p:pic>
      <p:pic>
        <p:nvPicPr>
          <p:cNvPr id="5" name="Picture 4" descr="20110504_rev11d.06-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3415023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503.18-06u.h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612812" cy="4725144"/>
          </a:xfrm>
          <a:prstGeom prst="rect">
            <a:avLst/>
          </a:prstGeom>
        </p:spPr>
      </p:pic>
      <p:pic>
        <p:nvPicPr>
          <p:cNvPr id="3" name="Picture 2" descr="20110503_rev11c.18-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80728"/>
            <a:ext cx="4005488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503.06-18u.h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777982" cy="4941168"/>
          </a:xfrm>
          <a:prstGeom prst="rect">
            <a:avLst/>
          </a:prstGeom>
        </p:spPr>
      </p:pic>
      <p:pic>
        <p:nvPicPr>
          <p:cNvPr id="3" name="Picture 2" descr="20110503_rev11b.06-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4104456" cy="55059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504.18-06u.h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722925" cy="4869160"/>
          </a:xfrm>
          <a:prstGeom prst="rect">
            <a:avLst/>
          </a:prstGeom>
        </p:spPr>
      </p:pic>
      <p:pic>
        <p:nvPicPr>
          <p:cNvPr id="3" name="Picture 2" descr="20110504_rev11e.18-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92696"/>
            <a:ext cx="4248472" cy="56991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7988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The CUTLASS </a:t>
            </a:r>
            <a:r>
              <a:rPr lang="en-AU" dirty="0" err="1" smtClean="0"/>
              <a:t>Pykkvibaer</a:t>
            </a:r>
            <a:r>
              <a:rPr lang="en-AU" dirty="0" smtClean="0"/>
              <a:t> radar is very similar to TIGER </a:t>
            </a:r>
            <a:r>
              <a:rPr lang="en-AU" dirty="0" err="1" smtClean="0"/>
              <a:t>Unwin</a:t>
            </a:r>
            <a:r>
              <a:rPr lang="en-AU" dirty="0" smtClean="0"/>
              <a:t>, with close to</a:t>
            </a:r>
          </a:p>
          <a:p>
            <a:r>
              <a:rPr lang="en-AU" dirty="0" smtClean="0"/>
              <a:t>identical hardware and software. </a:t>
            </a:r>
          </a:p>
          <a:p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In this mode, Milan et. al. use channel A as the fixed frequency and</a:t>
            </a:r>
          </a:p>
          <a:p>
            <a:r>
              <a:rPr lang="en-AU" dirty="0" smtClean="0"/>
              <a:t>Channel B for the sequential frequencies.</a:t>
            </a:r>
          </a:p>
          <a:p>
            <a:endParaRPr lang="en-US" dirty="0"/>
          </a:p>
        </p:txBody>
      </p:sp>
      <p:pic>
        <p:nvPicPr>
          <p:cNvPr id="3" name="Picture 2" descr="20011214e.h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335852" cy="4365104"/>
          </a:xfrm>
          <a:prstGeom prst="rect">
            <a:avLst/>
          </a:prstGeom>
        </p:spPr>
      </p:pic>
      <p:pic>
        <p:nvPicPr>
          <p:cNvPr id="4" name="Picture 3" descr="20011214_iceland.ea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069796" cy="4640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88640"/>
            <a:ext cx="588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accent1"/>
                </a:solidFill>
              </a:rPr>
              <a:t>Data from other Stereo </a:t>
            </a:r>
            <a:r>
              <a:rPr lang="en-AU" sz="2400" dirty="0" err="1" smtClean="0">
                <a:solidFill>
                  <a:schemeClr val="accent1"/>
                </a:solidFill>
              </a:rPr>
              <a:t>SuperDARN</a:t>
            </a:r>
            <a:r>
              <a:rPr lang="en-AU" sz="2400" dirty="0" smtClean="0">
                <a:solidFill>
                  <a:schemeClr val="accent1"/>
                </a:solidFill>
              </a:rPr>
              <a:t> Radars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31160" cy="578328"/>
          </a:xfrm>
        </p:spPr>
        <p:txBody>
          <a:bodyPr>
            <a:normAutofit/>
          </a:bodyPr>
          <a:lstStyle/>
          <a:p>
            <a:pPr algn="ctr"/>
            <a:r>
              <a:rPr lang="en-AU" sz="3200" dirty="0" smtClean="0"/>
              <a:t>Conclusions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2752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The channel B echo count is sometimes unreliable, exhibiting a dependence on the frequency channel A is scanning on.</a:t>
            </a:r>
          </a:p>
          <a:p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Channel A echo counts are reliable.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The interference on channel B is a hardware issue. The pulse sequence for a stereo radar is not symmetric between channels, with channel A always leading</a:t>
            </a:r>
            <a:r>
              <a:rPr lang="en-AU" dirty="0" smtClean="0"/>
              <a:t>. A maintenance trip to the radar is planned to perform hardware tests.</a:t>
            </a:r>
            <a:endParaRPr lang="en-AU" dirty="0" smtClean="0"/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The characteristics of the spurious channel B echoes are:</a:t>
            </a:r>
          </a:p>
          <a:p>
            <a:pPr lvl="2">
              <a:buFont typeface="Arial" pitchFamily="34" charset="0"/>
              <a:buChar char="•"/>
            </a:pPr>
            <a:r>
              <a:rPr lang="en-AU" dirty="0" smtClean="0"/>
              <a:t>  low velocities, with magnitude &lt; 100 m/s</a:t>
            </a:r>
          </a:p>
          <a:p>
            <a:pPr lvl="2">
              <a:buFont typeface="Arial" pitchFamily="34" charset="0"/>
              <a:buChar char="•"/>
            </a:pPr>
            <a:r>
              <a:rPr lang="en-AU" dirty="0" smtClean="0"/>
              <a:t>  an absence of low spectral widths</a:t>
            </a:r>
          </a:p>
          <a:p>
            <a:pPr lvl="2">
              <a:buFont typeface="Arial" pitchFamily="34" charset="0"/>
              <a:buChar char="•"/>
            </a:pPr>
            <a:r>
              <a:rPr lang="en-AU" dirty="0" smtClean="0"/>
              <a:t>  intermediate ranges 1000 – 2000 km.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691680" y="4725144"/>
            <a:ext cx="5631160" cy="57832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661248"/>
            <a:ext cx="8275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When using stereo modes, routinely check for cross-channel interference.</a:t>
            </a:r>
          </a:p>
          <a:p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Use frequency bands with non-zero width of around 500 kHz.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Abstract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16832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Interference between channels while operating in two channel 'stereo' mode is investigated for </a:t>
            </a:r>
            <a:r>
              <a:rPr lang="en-AU" dirty="0" smtClean="0"/>
              <a:t>the TIGER </a:t>
            </a:r>
            <a:r>
              <a:rPr lang="en-AU" dirty="0" err="1"/>
              <a:t>Unwin</a:t>
            </a:r>
            <a:r>
              <a:rPr lang="en-AU" dirty="0"/>
              <a:t> </a:t>
            </a:r>
            <a:r>
              <a:rPr lang="en-AU" dirty="0" err="1"/>
              <a:t>SuperDARN</a:t>
            </a:r>
            <a:r>
              <a:rPr lang="en-AU" dirty="0"/>
              <a:t> radar. A discretionary mode was run in which channel A </a:t>
            </a:r>
            <a:r>
              <a:rPr lang="en-AU" dirty="0" smtClean="0"/>
              <a:t>cycles sequentially </a:t>
            </a:r>
            <a:r>
              <a:rPr lang="en-AU" dirty="0"/>
              <a:t>over a number of pre-set frequencies while channel B remains fixed</a:t>
            </a:r>
            <a:r>
              <a:rPr lang="en-AU" dirty="0" smtClean="0"/>
              <a:t>.  </a:t>
            </a:r>
          </a:p>
          <a:p>
            <a:endParaRPr lang="en-AU" dirty="0" smtClean="0"/>
          </a:p>
          <a:p>
            <a:r>
              <a:rPr lang="en-AU" dirty="0" smtClean="0"/>
              <a:t>It </a:t>
            </a:r>
            <a:r>
              <a:rPr lang="en-AU" dirty="0"/>
              <a:t>was found that </a:t>
            </a:r>
            <a:r>
              <a:rPr lang="en-AU" dirty="0" smtClean="0"/>
              <a:t>for certain </a:t>
            </a:r>
            <a:r>
              <a:rPr lang="en-AU" dirty="0"/>
              <a:t>values of the channel A and channel B frequencies and for certain beams, the number of </a:t>
            </a:r>
            <a:r>
              <a:rPr lang="en-AU" dirty="0" smtClean="0"/>
              <a:t>echoes received </a:t>
            </a:r>
            <a:r>
              <a:rPr lang="en-AU" dirty="0"/>
              <a:t>on the fixed frequency </a:t>
            </a:r>
            <a:r>
              <a:rPr lang="en-AU" i="1" dirty="0"/>
              <a:t>channel B </a:t>
            </a:r>
            <a:r>
              <a:rPr lang="en-AU" dirty="0" smtClean="0"/>
              <a:t>depends strongly on the frequency on </a:t>
            </a:r>
            <a:r>
              <a:rPr lang="en-AU" i="1" dirty="0" smtClean="0"/>
              <a:t>channel </a:t>
            </a:r>
            <a:r>
              <a:rPr lang="en-AU" i="1" dirty="0"/>
              <a:t>A at the </a:t>
            </a:r>
            <a:r>
              <a:rPr lang="en-AU" i="1" dirty="0" smtClean="0"/>
              <a:t>time.  </a:t>
            </a:r>
            <a:r>
              <a:rPr lang="en-AU" dirty="0" smtClean="0"/>
              <a:t>For </a:t>
            </a:r>
            <a:r>
              <a:rPr lang="en-AU" dirty="0"/>
              <a:t>a stereo radar to be operating properly there should be no such correlation effects </a:t>
            </a:r>
            <a:r>
              <a:rPr lang="en-AU" dirty="0" smtClean="0"/>
              <a:t>between channels</a:t>
            </a:r>
            <a:r>
              <a:rPr lang="en-AU" dirty="0"/>
              <a:t>. </a:t>
            </a:r>
            <a:r>
              <a:rPr lang="en-AU" dirty="0" smtClean="0"/>
              <a:t> </a:t>
            </a:r>
          </a:p>
          <a:p>
            <a:endParaRPr lang="en-AU" dirty="0" smtClean="0"/>
          </a:p>
          <a:p>
            <a:r>
              <a:rPr lang="en-AU" dirty="0" smtClean="0"/>
              <a:t>This </a:t>
            </a:r>
            <a:r>
              <a:rPr lang="en-AU" dirty="0"/>
              <a:t>cross-channel interference is observed not to depend on </a:t>
            </a:r>
            <a:r>
              <a:rPr lang="en-AU" dirty="0" err="1"/>
              <a:t>ionospheric</a:t>
            </a:r>
            <a:r>
              <a:rPr lang="en-AU" dirty="0"/>
              <a:t> conditions, only </a:t>
            </a:r>
            <a:r>
              <a:rPr lang="en-AU" dirty="0" smtClean="0"/>
              <a:t>on the </a:t>
            </a:r>
            <a:r>
              <a:rPr lang="en-AU" dirty="0"/>
              <a:t>particular frequencies used. </a:t>
            </a:r>
            <a:r>
              <a:rPr lang="en-AU" dirty="0" smtClean="0"/>
              <a:t> Spurious </a:t>
            </a:r>
            <a:r>
              <a:rPr lang="en-AU" dirty="0"/>
              <a:t>channel B echoes resulting from cross-channel </a:t>
            </a:r>
            <a:r>
              <a:rPr lang="en-AU" dirty="0" smtClean="0"/>
              <a:t>interference exhibit </a:t>
            </a:r>
            <a:r>
              <a:rPr lang="en-AU" dirty="0"/>
              <a:t>low velocities, an absence of low spectral widths and occur at intermediate ranges. </a:t>
            </a:r>
            <a:r>
              <a:rPr lang="en-AU" dirty="0" smtClean="0"/>
              <a:t> Results </a:t>
            </a:r>
            <a:r>
              <a:rPr lang="en-AU" dirty="0"/>
              <a:t>of </a:t>
            </a:r>
            <a:r>
              <a:rPr lang="en-AU" dirty="0" smtClean="0"/>
              <a:t>a number </a:t>
            </a:r>
            <a:r>
              <a:rPr lang="en-AU" dirty="0"/>
              <a:t>of tests </a:t>
            </a:r>
            <a:r>
              <a:rPr lang="en-AU" dirty="0" smtClean="0"/>
              <a:t>are presented providing insight </a:t>
            </a:r>
            <a:r>
              <a:rPr lang="en-AU" dirty="0"/>
              <a:t>into this issue currently under investigation.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5184"/>
          </a:xfrm>
        </p:spPr>
        <p:txBody>
          <a:bodyPr>
            <a:normAutofit/>
          </a:bodyPr>
          <a:lstStyle/>
          <a:p>
            <a:pPr algn="ctr"/>
            <a:r>
              <a:rPr lang="en-AU" sz="2800" dirty="0" smtClean="0"/>
              <a:t>Sequential Frequency Mode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864096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For each 1-minute scan over all 16 beams, channel A is fixed at one of five pre-set frequencies while channel B scans in a synchronous manner at a single fixed frequency.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3501008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Channel A cycles through fixed frequencies 9050,10190,12190,14390 and 16350 kHz sequentially for 1 minute each while Channel B is fixed at 10390 kHz.</a:t>
            </a:r>
            <a:endParaRPr lang="en-US" dirty="0"/>
          </a:p>
        </p:txBody>
      </p:sp>
      <p:pic>
        <p:nvPicPr>
          <p:cNvPr id="7" name="Picture 6" descr="20100912u.h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3179747" cy="4074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We analysed channel B (fixed frequency) echo occurrence with regards to the </a:t>
            </a:r>
            <a:r>
              <a:rPr lang="en-AU" i="1" dirty="0" smtClean="0"/>
              <a:t>channel A frequency in operation at the time</a:t>
            </a:r>
            <a:r>
              <a:rPr lang="en-AU" dirty="0" smtClean="0"/>
              <a:t>, to check for cross-channel interference.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80526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Figure 1).  </a:t>
            </a:r>
            <a:r>
              <a:rPr lang="en-AU" dirty="0" smtClean="0"/>
              <a:t>Spurious channel B echoes on a number of beams when channel A is 16350 kHz.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76056" y="5877272"/>
            <a:ext cx="3779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 </a:t>
            </a:r>
            <a:r>
              <a:rPr lang="en-AU" dirty="0" smtClean="0"/>
              <a:t>No spurious channel B echoes.</a:t>
            </a:r>
            <a:endParaRPr lang="en-US" dirty="0"/>
          </a:p>
        </p:txBody>
      </p:sp>
      <p:pic>
        <p:nvPicPr>
          <p:cNvPr id="6" name="Picture 5" descr="20100912_orig.00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377497" cy="4364360"/>
          </a:xfrm>
          <a:prstGeom prst="rect">
            <a:avLst/>
          </a:prstGeom>
        </p:spPr>
      </p:pic>
      <p:pic>
        <p:nvPicPr>
          <p:cNvPr id="8" name="Picture 7" descr="20101204_new.00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3312368" cy="4368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568952" cy="5509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As a reference we calculated the expected value and standard deviation for</a:t>
            </a:r>
          </a:p>
          <a:p>
            <a:r>
              <a:rPr lang="en-AU" i="1" dirty="0" smtClean="0"/>
              <a:t>randomly binning channel B echoes, </a:t>
            </a:r>
            <a:r>
              <a:rPr lang="en-AU" dirty="0" smtClean="0"/>
              <a:t>into 5 frequency bins. </a:t>
            </a:r>
          </a:p>
          <a:p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 If there is no correlation between channel B echo occurrence and channel A frequency, the channel B echoes for each beam should be evenly distributed over the 5 channel A frequencies. 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 This means the 5 occurrence distributions should coincide.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 algn="ctr"/>
            <a:r>
              <a:rPr lang="en-AU" sz="2800" dirty="0" smtClean="0">
                <a:solidFill>
                  <a:schemeClr val="accent1"/>
                </a:solidFill>
              </a:rPr>
              <a:t>The Problem</a:t>
            </a:r>
          </a:p>
          <a:p>
            <a:pPr>
              <a:buFont typeface="Arial" pitchFamily="34" charset="0"/>
              <a:buChar char="•"/>
            </a:pP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In Figure 1), clearly a much greater number of channel B echoes is detected when channel A is scanning at 16350 kHz, particularly on beams 11, 14 and 15.</a:t>
            </a:r>
          </a:p>
          <a:p>
            <a:pPr>
              <a:buFont typeface="Arial" pitchFamily="34" charset="0"/>
              <a:buChar char="•"/>
            </a:pP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This </a:t>
            </a:r>
            <a:r>
              <a:rPr lang="en-AU" dirty="0"/>
              <a:t>effect is not seen all the time, depending critically on the channel B (</a:t>
            </a:r>
            <a:r>
              <a:rPr lang="en-AU" dirty="0" smtClean="0"/>
              <a:t>fixed) frequency </a:t>
            </a:r>
            <a:r>
              <a:rPr lang="en-AU" dirty="0"/>
              <a:t>chosen, and on the channel A frequency. The details of this </a:t>
            </a:r>
            <a:r>
              <a:rPr lang="en-AU" dirty="0" smtClean="0"/>
              <a:t>frequency </a:t>
            </a:r>
            <a:r>
              <a:rPr lang="en-US" dirty="0" smtClean="0"/>
              <a:t>dependence </a:t>
            </a:r>
            <a:r>
              <a:rPr lang="en-US" dirty="0"/>
              <a:t>is still unclear.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8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000" dirty="0" smtClean="0"/>
              <a:t>  The </a:t>
            </a:r>
            <a:r>
              <a:rPr lang="en-AU" sz="2000" dirty="0"/>
              <a:t>effect does not seem to depend </a:t>
            </a:r>
            <a:r>
              <a:rPr lang="en-AU" sz="2000" dirty="0" smtClean="0"/>
              <a:t>on </a:t>
            </a:r>
            <a:r>
              <a:rPr lang="en-AU" sz="2000" dirty="0" err="1"/>
              <a:t>ionospheric</a:t>
            </a:r>
            <a:r>
              <a:rPr lang="en-AU" sz="2000" dirty="0"/>
              <a:t> conditions. </a:t>
            </a:r>
            <a:r>
              <a:rPr lang="en-AU" sz="2000" dirty="0" smtClean="0"/>
              <a:t> </a:t>
            </a:r>
          </a:p>
          <a:p>
            <a:endParaRPr lang="en-AU" dirty="0"/>
          </a:p>
        </p:txBody>
      </p:sp>
      <p:pic>
        <p:nvPicPr>
          <p:cNvPr id="5" name="Picture 4" descr="20100813_orig.00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2845491" cy="3753145"/>
          </a:xfrm>
          <a:prstGeom prst="rect">
            <a:avLst/>
          </a:prstGeom>
        </p:spPr>
      </p:pic>
      <p:pic>
        <p:nvPicPr>
          <p:cNvPr id="6" name="Picture 5" descr="20100817_orig.00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340768"/>
            <a:ext cx="2932269" cy="3789041"/>
          </a:xfrm>
          <a:prstGeom prst="rect">
            <a:avLst/>
          </a:prstGeom>
        </p:spPr>
      </p:pic>
      <p:pic>
        <p:nvPicPr>
          <p:cNvPr id="7" name="Picture 6" descr="20100910_orig.00-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40768"/>
            <a:ext cx="2953460" cy="381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517232"/>
            <a:ext cx="7683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For the original sequential frequency mode (channel B=10390 kHz and </a:t>
            </a:r>
          </a:p>
          <a:p>
            <a:r>
              <a:rPr lang="en-AU" dirty="0" smtClean="0"/>
              <a:t>channel A=[9050,10190,12190,14390,16350]), the same effects are reproduced </a:t>
            </a:r>
          </a:p>
          <a:p>
            <a:r>
              <a:rPr lang="en-AU" dirty="0" smtClean="0"/>
              <a:t>on all 20 days analysed over a three-month period, over widely varying </a:t>
            </a:r>
          </a:p>
          <a:p>
            <a:r>
              <a:rPr lang="en-AU" dirty="0" err="1" smtClean="0"/>
              <a:t>ionospheric</a:t>
            </a:r>
            <a:r>
              <a:rPr lang="en-AU" dirty="0" smtClean="0"/>
              <a:t> conditions.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463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</a:t>
            </a:r>
            <a:r>
              <a:rPr lang="en-AU" sz="2000" dirty="0" smtClean="0"/>
              <a:t>The main focus has been on 16350 kHz</a:t>
            </a:r>
            <a:endParaRPr lang="en-US" sz="2000" dirty="0"/>
          </a:p>
        </p:txBody>
      </p:sp>
      <p:pic>
        <p:nvPicPr>
          <p:cNvPr id="5" name="Picture 4" descr="20110407_rev6.00-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4268361" cy="5603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2060848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The generation of spurious echoes is clearly frequency dependent. 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Analysis of interference as channel A frequency approaches 16350 kHz, shows a progressive growth in spurious channel B echoes.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4341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</a:t>
            </a:r>
            <a:r>
              <a:rPr lang="en-AU" sz="2000" dirty="0" smtClean="0"/>
              <a:t>The effect is not seen on channel A.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4725144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</a:t>
            </a:r>
            <a:r>
              <a:rPr lang="en-AU" dirty="0" smtClean="0"/>
              <a:t>I</a:t>
            </a:r>
            <a:r>
              <a:rPr lang="en-AU" sz="1600" dirty="0" smtClean="0"/>
              <a:t>n addition, there </a:t>
            </a:r>
            <a:r>
              <a:rPr lang="en-AU" sz="1600" dirty="0" smtClean="0"/>
              <a:t>are no spikes in channel A </a:t>
            </a:r>
            <a:r>
              <a:rPr lang="en-AU" sz="1600" dirty="0" smtClean="0"/>
              <a:t>echo occurrences </a:t>
            </a:r>
            <a:r>
              <a:rPr lang="en-AU" sz="1600" dirty="0" smtClean="0"/>
              <a:t>at the same time and on </a:t>
            </a:r>
            <a:r>
              <a:rPr lang="en-AU" sz="1600" dirty="0" smtClean="0"/>
              <a:t>the </a:t>
            </a:r>
            <a:r>
              <a:rPr lang="en-AU" sz="1600" dirty="0" smtClean="0"/>
              <a:t>same beams as the spurious </a:t>
            </a:r>
            <a:r>
              <a:rPr lang="en-AU" sz="1600" dirty="0" smtClean="0"/>
              <a:t>channel B echoes </a:t>
            </a:r>
            <a:r>
              <a:rPr lang="en-AU" sz="1600" dirty="0" smtClean="0"/>
              <a:t>are occurring. </a:t>
            </a:r>
            <a:endParaRPr lang="en-AU" sz="1600" dirty="0" smtClean="0"/>
          </a:p>
          <a:p>
            <a:r>
              <a:rPr lang="en-AU" sz="1600" dirty="0" smtClean="0"/>
              <a:t>(in Figure 1 for example)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556792"/>
            <a:ext cx="451957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sz="1600" dirty="0" smtClean="0"/>
              <a:t>Running the sequential frequency mode with </a:t>
            </a:r>
          </a:p>
          <a:p>
            <a:r>
              <a:rPr lang="en-AU" sz="1600" dirty="0" smtClean="0"/>
              <a:t>channels switched and analysing channel A echo </a:t>
            </a:r>
          </a:p>
          <a:p>
            <a:r>
              <a:rPr lang="en-AU" sz="1600" dirty="0" smtClean="0"/>
              <a:t>occurrences  (Figure 2) shows no spurious spikes. </a:t>
            </a:r>
          </a:p>
          <a:p>
            <a:endParaRPr lang="en-AU" sz="1600" dirty="0" smtClean="0"/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  No dependence of channel A echo occurrence </a:t>
            </a:r>
          </a:p>
          <a:p>
            <a:r>
              <a:rPr lang="en-AU" sz="1600" dirty="0" smtClean="0"/>
              <a:t>on channel B frequencies is observed.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8" name="Picture 7" descr="20110501_rev10.12-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145077" cy="5398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6488668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Figure 2.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578328"/>
          </a:xfrm>
        </p:spPr>
        <p:txBody>
          <a:bodyPr>
            <a:normAutofit/>
          </a:bodyPr>
          <a:lstStyle/>
          <a:p>
            <a:pPr algn="ctr"/>
            <a:r>
              <a:rPr lang="en-AU" sz="2800" dirty="0" smtClean="0"/>
              <a:t>Characteristics of spurious channel B echoes</a:t>
            </a:r>
            <a:endParaRPr lang="en-US" sz="2800" dirty="0"/>
          </a:p>
        </p:txBody>
      </p:sp>
      <p:pic>
        <p:nvPicPr>
          <p:cNvPr id="6" name="Picture 5" descr="20100912.00-12.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989188" cy="5235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980728"/>
            <a:ext cx="7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Range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20100912.00-12.specwid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214650" cy="5226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980728"/>
            <a:ext cx="169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Spectral Width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903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Investigations of cross-channel interference on a stereo SuperDARN radar</vt:lpstr>
      <vt:lpstr>Abstract</vt:lpstr>
      <vt:lpstr>Sequential Frequency Mode</vt:lpstr>
      <vt:lpstr>Slide 4</vt:lpstr>
      <vt:lpstr>Slide 5</vt:lpstr>
      <vt:lpstr>Slide 6</vt:lpstr>
      <vt:lpstr>Slide 7</vt:lpstr>
      <vt:lpstr>Slide 8</vt:lpstr>
      <vt:lpstr>Characteristics of spurious channel B echoes</vt:lpstr>
      <vt:lpstr>Slide 10</vt:lpstr>
      <vt:lpstr>Frequency bands vs fixed frequencies</vt:lpstr>
      <vt:lpstr>Slide 12</vt:lpstr>
      <vt:lpstr>Slide 13</vt:lpstr>
      <vt:lpstr>Slide 14</vt:lpstr>
      <vt:lpstr>Slide 15</vt:lpstr>
      <vt:lpstr>Conclusions</vt:lpstr>
    </vt:vector>
  </TitlesOfParts>
  <Company>La Trobe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Investigations of cross-channel interference on a stereo SuperDARN radar</dc:title>
  <dc:creator>Andrew McDonald</dc:creator>
  <cp:lastModifiedBy>Andrew McDonald</cp:lastModifiedBy>
  <cp:revision>99</cp:revision>
  <dcterms:created xsi:type="dcterms:W3CDTF">2011-05-03T05:13:30Z</dcterms:created>
  <dcterms:modified xsi:type="dcterms:W3CDTF">2011-05-23T01:59:44Z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